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7" r:id="rId5"/>
    <p:sldId id="260" r:id="rId6"/>
    <p:sldId id="265" r:id="rId7"/>
    <p:sldId id="266" r:id="rId8"/>
    <p:sldId id="261" r:id="rId9"/>
    <p:sldId id="262" r:id="rId10"/>
    <p:sldId id="263" r:id="rId11"/>
    <p:sldId id="264" r:id="rId12"/>
  </p:sldIdLst>
  <p:sldSz cx="12192000" cy="6858000"/>
  <p:notesSz cx="6858000" cy="9144000"/>
  <p:embeddedFontLst>
    <p:embeddedFont>
      <p:font typeface="Calibri Light" panose="020F0302020204030204" pitchFamily="34" charset="0"/>
      <p:regular r:id="rId13"/>
      <p:italic r:id="rId14"/>
    </p:embeddedFont>
    <p:embeddedFont>
      <p:font typeface="Cordia New" panose="020B0304020202020204" pitchFamily="34" charset="-34"/>
      <p:regular r:id="rId15"/>
      <p:bold r:id="rId16"/>
      <p:italic r:id="rId17"/>
      <p:boldItalic r:id="rId18"/>
    </p:embeddedFont>
    <p:embeddedFont>
      <p:font typeface="4805KwangMD_Influenza" panose="02000000000000000000" pitchFamily="2" charset="0"/>
      <p:regular r:id="rId19"/>
    </p:embeddedFont>
    <p:embeddedFont>
      <p:font typeface="kt_smarn" panose="02000000000000000000" pitchFamily="2" charset="0"/>
      <p:regular r:id="rId20"/>
    </p:embeddedFont>
    <p:embeddedFont>
      <p:font typeface="Angsana New" panose="02020603050405020304" pitchFamily="18" charset="-34"/>
      <p:regular r:id="rId21"/>
      <p:bold r:id="rId22"/>
      <p:italic r:id="rId23"/>
      <p:boldItalic r:id="rId24"/>
    </p:embeddedFont>
    <p:embeddedFont>
      <p:font typeface="#TS  Rajabhat 55" panose="020B0603050302020204" pitchFamily="34" charset="2"/>
      <p:regular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DB Ozone X" panose="02000506090000020004" pitchFamily="2" charset="-34"/>
      <p:regular r:id="rId30"/>
      <p:bold r:id="rId31"/>
      <p:italic r:id="rId32"/>
      <p:boldItalic r:id="rId33"/>
    </p:embeddedFont>
    <p:embeddedFont>
      <p:font typeface="Britannic Bold" panose="020B0903060703020204" pitchFamily="34" charset="0"/>
      <p:regular r:id="rId34"/>
    </p:embeddedFont>
  </p:embeddedFontLst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hitinan Noyarach" initials="TN" lastIdx="1" clrIdx="0">
    <p:extLst>
      <p:ext uri="{19B8F6BF-5375-455C-9EA6-DF929625EA0E}">
        <p15:presenceInfo xmlns:p15="http://schemas.microsoft.com/office/powerpoint/2012/main" userId="8f2494ef88b33d9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9" Type="http://schemas.openxmlformats.org/officeDocument/2006/relationships/tableStyles" Target="tableStyles.xml"/><Relationship Id="rId21" Type="http://schemas.openxmlformats.org/officeDocument/2006/relationships/font" Target="fonts/font9.fntdata"/><Relationship Id="rId34" Type="http://schemas.openxmlformats.org/officeDocument/2006/relationships/font" Target="fonts/font2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font" Target="fonts/font21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3-15T22:26:37.787" idx="1">
    <p:pos x="8451" y="-2275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media/hdphoto1.wdp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7.png>
</file>

<file path=ppt/media/image18.png>
</file>

<file path=ppt/media/image2.png>
</file>

<file path=ppt/media/image20.png>
</file>

<file path=ppt/media/image21.png>
</file>

<file path=ppt/media/image3.pn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 smtClean="0"/>
              <a:t>คลิกเพื่อแก้ไขสไตล์ชื่อเรื่องรองต้นแบบ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7D68-A5FA-4113-98A6-3DDF80FC082E}" type="datetimeFigureOut">
              <a:rPr lang="th-TH" smtClean="0"/>
              <a:t>19/04/63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32863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7D68-A5FA-4113-98A6-3DDF80FC082E}" type="datetimeFigureOut">
              <a:rPr lang="th-TH" smtClean="0"/>
              <a:t>19/04/63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16324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7D68-A5FA-4113-98A6-3DDF80FC082E}" type="datetimeFigureOut">
              <a:rPr lang="th-TH" smtClean="0"/>
              <a:t>19/04/63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219877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7D68-A5FA-4113-98A6-3DDF80FC082E}" type="datetimeFigureOut">
              <a:rPr lang="th-TH" smtClean="0"/>
              <a:t>19/04/63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67324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7D68-A5FA-4113-98A6-3DDF80FC082E}" type="datetimeFigureOut">
              <a:rPr lang="th-TH" smtClean="0"/>
              <a:t>19/04/63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84566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7D68-A5FA-4113-98A6-3DDF80FC082E}" type="datetimeFigureOut">
              <a:rPr lang="th-TH" smtClean="0"/>
              <a:t>19/04/63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18856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7D68-A5FA-4113-98A6-3DDF80FC082E}" type="datetimeFigureOut">
              <a:rPr lang="th-TH" smtClean="0"/>
              <a:t>19/04/63</a:t>
            </a:fld>
            <a:endParaRPr lang="th-TH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ตัวแทนหมายเลขสไลด์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18294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7D68-A5FA-4113-98A6-3DDF80FC082E}" type="datetimeFigureOut">
              <a:rPr lang="th-TH" smtClean="0"/>
              <a:t>19/04/63</a:t>
            </a:fld>
            <a:endParaRPr lang="th-TH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63908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7D68-A5FA-4113-98A6-3DDF80FC082E}" type="datetimeFigureOut">
              <a:rPr lang="th-TH" smtClean="0"/>
              <a:t>19/04/63</a:t>
            </a:fld>
            <a:endParaRPr lang="th-TH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48851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7D68-A5FA-4113-98A6-3DDF80FC082E}" type="datetimeFigureOut">
              <a:rPr lang="th-TH" smtClean="0"/>
              <a:t>19/04/63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94159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7D68-A5FA-4113-98A6-3DDF80FC082E}" type="datetimeFigureOut">
              <a:rPr lang="th-TH" smtClean="0"/>
              <a:t>19/04/63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21222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057D68-A5FA-4113-98A6-3DDF80FC082E}" type="datetimeFigureOut">
              <a:rPr lang="th-TH" smtClean="0"/>
              <a:t>19/04/63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8382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9699"/>
          </a:xfrm>
          <a:prstGeom prst="rect">
            <a:avLst/>
          </a:prstGeom>
        </p:spPr>
      </p:pic>
      <p:pic>
        <p:nvPicPr>
          <p:cNvPr id="6" name="รูปภาพ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677" y="59477"/>
            <a:ext cx="4736757" cy="2959075"/>
          </a:xfrm>
          <a:prstGeom prst="rect">
            <a:avLst/>
          </a:prstGeom>
        </p:spPr>
      </p:pic>
      <p:sp>
        <p:nvSpPr>
          <p:cNvPr id="7" name="กล่องข้อความ 6"/>
          <p:cNvSpPr txBox="1"/>
          <p:nvPr/>
        </p:nvSpPr>
        <p:spPr>
          <a:xfrm>
            <a:off x="2051222" y="4720281"/>
            <a:ext cx="184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h-TH" dirty="0"/>
          </a:p>
        </p:txBody>
      </p:sp>
      <p:pic>
        <p:nvPicPr>
          <p:cNvPr id="17" name="รูปภาพ 16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9065" y="3142543"/>
            <a:ext cx="4100157" cy="4018899"/>
          </a:xfrm>
          <a:prstGeom prst="rect">
            <a:avLst/>
          </a:prstGeom>
        </p:spPr>
      </p:pic>
      <p:sp>
        <p:nvSpPr>
          <p:cNvPr id="11" name="กล่องข้อความ 10"/>
          <p:cNvSpPr txBox="1"/>
          <p:nvPr/>
        </p:nvSpPr>
        <p:spPr>
          <a:xfrm>
            <a:off x="811227" y="3347899"/>
            <a:ext cx="7168950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0" b="1" spc="50" dirty="0" err="1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kt_smarn" panose="02000000000000000000" pitchFamily="2" charset="0"/>
                <a:cs typeface="kt_smarn" panose="02000000000000000000" pitchFamily="2" charset="0"/>
              </a:rPr>
              <a:t>Bar</a:t>
            </a:r>
            <a:r>
              <a:rPr lang="en-US" sz="8000" b="1" spc="50" dirty="0" err="1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kt_smarn" panose="02000000000000000000" pitchFamily="2" charset="0"/>
                <a:cs typeface="kt_smarn" panose="02000000000000000000" pitchFamily="2" charset="0"/>
              </a:rPr>
              <a:t>&amp;Restaurant</a:t>
            </a:r>
            <a:endParaRPr lang="en-US" sz="80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kt_smarn" panose="02000000000000000000" pitchFamily="2" charset="0"/>
              <a:cs typeface="kt_smarn" panose="02000000000000000000" pitchFamily="2" charset="0"/>
            </a:endParaRPr>
          </a:p>
        </p:txBody>
      </p:sp>
      <p:sp>
        <p:nvSpPr>
          <p:cNvPr id="14" name="กล่องข้อความ 13"/>
          <p:cNvSpPr txBox="1"/>
          <p:nvPr/>
        </p:nvSpPr>
        <p:spPr>
          <a:xfrm>
            <a:off x="2920918" y="4965154"/>
            <a:ext cx="43742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kern="2400" spc="60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4805KwangMD_Influenza" panose="02000000000000000000" pitchFamily="2" charset="0"/>
                <a:cs typeface="4805KwangMD_Influenza" panose="02000000000000000000" pitchFamily="2" charset="0"/>
              </a:rPr>
              <a:t>Application</a:t>
            </a:r>
            <a:endParaRPr lang="th-TH" sz="4400" b="1" kern="2400" spc="60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4805KwangMD_Influenza" panose="02000000000000000000" pitchFamily="2" charset="0"/>
              <a:cs typeface="4805KwangMD_Influenz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556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รูปภาพ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162"/>
            <a:ext cx="12191999" cy="7652825"/>
          </a:xfrm>
          <a:prstGeom prst="rect">
            <a:avLst/>
          </a:prstGeom>
        </p:spPr>
      </p:pic>
      <p:pic>
        <p:nvPicPr>
          <p:cNvPr id="6" name="ตัวแทนเนื้อหา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5697" y="4142670"/>
            <a:ext cx="5012637" cy="3007583"/>
          </a:xfrm>
        </p:spPr>
      </p:pic>
      <p:sp>
        <p:nvSpPr>
          <p:cNvPr id="7" name="กล่องข้อความ 6"/>
          <p:cNvSpPr txBox="1"/>
          <p:nvPr/>
        </p:nvSpPr>
        <p:spPr>
          <a:xfrm>
            <a:off x="4210047" y="876299"/>
            <a:ext cx="3295650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th-TH" sz="5400" b="1" dirty="0" smtClean="0">
                <a:ln/>
                <a:solidFill>
                  <a:schemeClr val="accent4"/>
                </a:solidFill>
                <a:latin typeface="kt_smarn" panose="02000000000000000000" pitchFamily="2" charset="0"/>
                <a:cs typeface="kt_smarn" panose="02000000000000000000" pitchFamily="2" charset="0"/>
              </a:rPr>
              <a:t>สมาชิกในกลุ่ม</a:t>
            </a:r>
            <a:endParaRPr lang="th-TH" sz="5400" b="1" dirty="0">
              <a:ln/>
              <a:solidFill>
                <a:schemeClr val="accent4"/>
              </a:solidFill>
              <a:latin typeface="kt_smarn" panose="02000000000000000000" pitchFamily="2" charset="0"/>
              <a:cs typeface="kt_smarn" panose="02000000000000000000" pitchFamily="2" charset="0"/>
            </a:endParaRPr>
          </a:p>
        </p:txBody>
      </p:sp>
      <p:pic>
        <p:nvPicPr>
          <p:cNvPr id="8" name="รูปภาพ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9191" y="4997180"/>
            <a:ext cx="2164268" cy="1298561"/>
          </a:xfrm>
          <a:prstGeom prst="rect">
            <a:avLst/>
          </a:prstGeom>
        </p:spPr>
      </p:pic>
      <p:sp>
        <p:nvSpPr>
          <p:cNvPr id="9" name="สี่เหลี่ยมผืนผ้า 8"/>
          <p:cNvSpPr/>
          <p:nvPr/>
        </p:nvSpPr>
        <p:spPr>
          <a:xfrm>
            <a:off x="2266943" y="1531684"/>
            <a:ext cx="8820157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914400" indent="-914400">
              <a:buAutoNum type="arabicPeriod"/>
            </a:pPr>
            <a:r>
              <a:rPr lang="th-TH" sz="4800" b="1" dirty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นาย</a:t>
            </a:r>
            <a:r>
              <a:rPr lang="th-TH" sz="4800" b="1" dirty="0" err="1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ชัชวาลย์</a:t>
            </a:r>
            <a:r>
              <a:rPr lang="th-TH" sz="4800" b="1" dirty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 พานเงิน 6140201465</a:t>
            </a:r>
            <a:endParaRPr lang="th-TH" sz="4800" b="1" dirty="0" smtClean="0">
              <a:ln w="12700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</a:endParaRPr>
          </a:p>
          <a:p>
            <a:pPr marL="914400" indent="-914400">
              <a:buAutoNum type="arabicPeriod"/>
            </a:pPr>
            <a:r>
              <a:rPr lang="th-TH" sz="4800" b="1" dirty="0" smtClean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นาย</a:t>
            </a:r>
            <a:r>
              <a:rPr lang="th-TH" sz="4800" b="1" dirty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ธงไทย </a:t>
            </a:r>
            <a:r>
              <a:rPr lang="th-TH" sz="4800" b="1" dirty="0" err="1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ศิ</a:t>
            </a:r>
            <a:r>
              <a:rPr lang="th-TH" sz="4800" b="1" dirty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ริขันธ์ </a:t>
            </a:r>
            <a:r>
              <a:rPr lang="th-TH" sz="4800" b="1" dirty="0" smtClean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6140202240</a:t>
            </a:r>
          </a:p>
          <a:p>
            <a:pPr marL="914400" indent="-914400">
              <a:buAutoNum type="arabicPeriod"/>
            </a:pPr>
            <a:r>
              <a:rPr lang="th-TH" sz="4800" b="1" dirty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นาย</a:t>
            </a:r>
            <a:r>
              <a:rPr lang="th-TH" sz="4800" b="1" dirty="0" err="1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ธิตินันท์</a:t>
            </a:r>
            <a:r>
              <a:rPr lang="th-TH" sz="4800" b="1" dirty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 </a:t>
            </a:r>
            <a:r>
              <a:rPr lang="th-TH" sz="4800" b="1" dirty="0" err="1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โนย</a:t>
            </a:r>
            <a:r>
              <a:rPr lang="th-TH" sz="4800" b="1" dirty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ราช </a:t>
            </a:r>
            <a:r>
              <a:rPr lang="th-TH" sz="4800" b="1" dirty="0" smtClean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6140202729</a:t>
            </a:r>
          </a:p>
          <a:p>
            <a:pPr marL="914400" indent="-914400">
              <a:buAutoNum type="arabicPeriod"/>
            </a:pPr>
            <a:r>
              <a:rPr lang="th-TH" sz="4800" b="1" dirty="0" smtClean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นาย</a:t>
            </a:r>
            <a:r>
              <a:rPr lang="th-TH" sz="4800" b="1" dirty="0" err="1" smtClean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ยศวรรธน์</a:t>
            </a:r>
            <a:r>
              <a:rPr lang="th-TH" sz="4800" b="1" dirty="0" smtClean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 เกสรสมบัติ 6140204733</a:t>
            </a:r>
            <a:endParaRPr lang="th-TH" sz="4800" b="1" dirty="0">
              <a:ln w="12700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147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14254" y="-1400445"/>
            <a:ext cx="14005819" cy="9872092"/>
          </a:xfrm>
          <a:prstGeom prst="rect">
            <a:avLst/>
          </a:prstGeom>
        </p:spPr>
      </p:pic>
      <p:pic>
        <p:nvPicPr>
          <p:cNvPr id="6" name="ตัวแทนเนื้อหา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4582318"/>
            <a:ext cx="4000503" cy="2400302"/>
          </a:xfrm>
        </p:spPr>
      </p:pic>
      <p:sp>
        <p:nvSpPr>
          <p:cNvPr id="5" name="กล่องข้อความ 4"/>
          <p:cNvSpPr txBox="1"/>
          <p:nvPr/>
        </p:nvSpPr>
        <p:spPr>
          <a:xfrm>
            <a:off x="4038600" y="1762126"/>
            <a:ext cx="4457700" cy="240065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15000" b="1" dirty="0" smtClean="0">
                <a:ln/>
                <a:solidFill>
                  <a:schemeClr val="accent4"/>
                </a:solidFill>
              </a:rPr>
              <a:t>END</a:t>
            </a:r>
            <a:endParaRPr lang="th-TH" sz="15000" b="1" dirty="0">
              <a:ln/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3007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148054" y="-3611881"/>
            <a:ext cx="23564175" cy="18416309"/>
          </a:xfrm>
          <a:prstGeom prst="rect">
            <a:avLst/>
          </a:prstGeom>
        </p:spPr>
      </p:pic>
      <p:sp>
        <p:nvSpPr>
          <p:cNvPr id="6" name="กล่องข้อความ 5"/>
          <p:cNvSpPr txBox="1"/>
          <p:nvPr/>
        </p:nvSpPr>
        <p:spPr>
          <a:xfrm>
            <a:off x="4313583" y="490359"/>
            <a:ext cx="3630267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th-TH" sz="7200" b="1" dirty="0" smtClean="0">
                <a:solidFill>
                  <a:schemeClr val="accent4"/>
                </a:solidFill>
                <a:effectLst/>
                <a:latin typeface="kt_smarn" panose="02000000000000000000" pitchFamily="2" charset="0"/>
                <a:cs typeface="kt_smarn" panose="02000000000000000000" pitchFamily="2" charset="0"/>
              </a:rPr>
              <a:t>วัตถุประสงค์</a:t>
            </a:r>
          </a:p>
        </p:txBody>
      </p:sp>
      <p:sp>
        <p:nvSpPr>
          <p:cNvPr id="7" name="กล่องข้อความ 6"/>
          <p:cNvSpPr txBox="1"/>
          <p:nvPr/>
        </p:nvSpPr>
        <p:spPr>
          <a:xfrm>
            <a:off x="2633870" y="1853677"/>
            <a:ext cx="7772400" cy="175432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prstMaterial="matte"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th-TH" sz="3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#TS  Rajabhat 55" panose="020B0603050302020204" pitchFamily="34" charset="2"/>
                <a:cs typeface="DB Ozone X" panose="02000506090000020004" pitchFamily="2" charset="-34"/>
              </a:rPr>
              <a:t>1.เพื่อให้ผู้ใช้งานสะดวกและง่ายต่อการขาย</a:t>
            </a:r>
          </a:p>
          <a:p>
            <a:r>
              <a:rPr lang="th-TH" sz="3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#TS  Rajabhat 55" panose="020B0603050302020204" pitchFamily="34" charset="2"/>
                <a:cs typeface="DB Ozone X" panose="02000506090000020004" pitchFamily="2" charset="-34"/>
              </a:rPr>
              <a:t>2.เพื่อให้ทางร้านมีระบบการจัดการที่ง่ายขึ้น</a:t>
            </a:r>
          </a:p>
          <a:p>
            <a:r>
              <a:rPr lang="th-TH" sz="3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#TS  Rajabhat 55" panose="020B0603050302020204" pitchFamily="34" charset="2"/>
                <a:cs typeface="DB Ozone X" panose="02000506090000020004" pitchFamily="2" charset="-34"/>
              </a:rPr>
              <a:t>3.เพื่อลดการจ้างพนักงาน</a:t>
            </a:r>
            <a:endParaRPr lang="th-TH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  <a:effectLst/>
              <a:latin typeface="#TS  Rajabhat 55" panose="020B0603050302020204" pitchFamily="34" charset="2"/>
              <a:cs typeface="DB Ozone X" panose="02000506090000020004" pitchFamily="2" charset="-34"/>
            </a:endParaRPr>
          </a:p>
        </p:txBody>
      </p:sp>
      <p:pic>
        <p:nvPicPr>
          <p:cNvPr id="8" name="รูปภาพ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431" y="4760474"/>
            <a:ext cx="3633968" cy="2180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592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4455" y="0"/>
            <a:ext cx="14618751" cy="6858000"/>
          </a:xfrm>
          <a:prstGeom prst="rect">
            <a:avLst/>
          </a:prstGeom>
        </p:spPr>
      </p:pic>
      <p:pic>
        <p:nvPicPr>
          <p:cNvPr id="5" name="ตัวแทนเนื้อหา 4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86" t="26188" r="33627" b="34028"/>
          <a:stretch/>
        </p:blipFill>
        <p:spPr>
          <a:xfrm>
            <a:off x="618272" y="3766169"/>
            <a:ext cx="3896716" cy="2596330"/>
          </a:xfrm>
        </p:spPr>
      </p:pic>
      <p:pic>
        <p:nvPicPr>
          <p:cNvPr id="6" name="รูปภาพ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74" t="25550" r="33062" b="28850"/>
          <a:stretch/>
        </p:blipFill>
        <p:spPr>
          <a:xfrm>
            <a:off x="4932038" y="1338224"/>
            <a:ext cx="6574162" cy="5024275"/>
          </a:xfrm>
          <a:prstGeom prst="rect">
            <a:avLst/>
          </a:prstGeom>
        </p:spPr>
      </p:pic>
      <p:pic>
        <p:nvPicPr>
          <p:cNvPr id="10" name="รูปภาพ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75" t="29001" r="34601" b="34333"/>
          <a:stretch/>
        </p:blipFill>
        <p:spPr>
          <a:xfrm>
            <a:off x="618272" y="1254151"/>
            <a:ext cx="3896716" cy="2376046"/>
          </a:xfrm>
          <a:prstGeom prst="rect">
            <a:avLst/>
          </a:prstGeom>
        </p:spPr>
      </p:pic>
      <p:sp>
        <p:nvSpPr>
          <p:cNvPr id="12" name="กล่องข้อความ 11"/>
          <p:cNvSpPr txBox="1"/>
          <p:nvPr/>
        </p:nvSpPr>
        <p:spPr>
          <a:xfrm>
            <a:off x="3798224" y="401757"/>
            <a:ext cx="4850476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th-TH" sz="7200" b="1" dirty="0" smtClean="0">
                <a:solidFill>
                  <a:schemeClr val="accent4"/>
                </a:solidFill>
                <a:effectLst/>
                <a:latin typeface="kt_smarn" panose="02000000000000000000" pitchFamily="2" charset="0"/>
                <a:cs typeface="kt_smarn" panose="02000000000000000000" pitchFamily="2" charset="0"/>
              </a:rPr>
              <a:t>ขั้นตอนการทำงาน</a:t>
            </a:r>
          </a:p>
        </p:txBody>
      </p:sp>
    </p:spTree>
    <p:extLst>
      <p:ext uri="{BB962C8B-B14F-4D97-AF65-F5344CB8AC3E}">
        <p14:creationId xmlns:p14="http://schemas.microsoft.com/office/powerpoint/2010/main" val="12636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 dirty="0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4455" y="0"/>
            <a:ext cx="14618751" cy="6858000"/>
          </a:xfrm>
          <a:prstGeom prst="rect">
            <a:avLst/>
          </a:prstGeom>
        </p:spPr>
      </p:pic>
      <p:pic>
        <p:nvPicPr>
          <p:cNvPr id="5" name="รูปภาพ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84" t="13921" r="28302" b="22096"/>
          <a:stretch/>
        </p:blipFill>
        <p:spPr>
          <a:xfrm>
            <a:off x="838200" y="2005142"/>
            <a:ext cx="4800600" cy="4171821"/>
          </a:xfrm>
          <a:prstGeom prst="rect">
            <a:avLst/>
          </a:prstGeom>
        </p:spPr>
      </p:pic>
      <p:pic>
        <p:nvPicPr>
          <p:cNvPr id="6" name="รูปภาพ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03" t="13784" r="28193" b="22161"/>
          <a:stretch/>
        </p:blipFill>
        <p:spPr>
          <a:xfrm>
            <a:off x="6534030" y="2002958"/>
            <a:ext cx="4819770" cy="4174005"/>
          </a:xfrm>
          <a:prstGeom prst="rect">
            <a:avLst/>
          </a:prstGeom>
        </p:spPr>
      </p:pic>
      <p:sp>
        <p:nvSpPr>
          <p:cNvPr id="7" name="กล่องข้อความ 6"/>
          <p:cNvSpPr txBox="1"/>
          <p:nvPr/>
        </p:nvSpPr>
        <p:spPr>
          <a:xfrm>
            <a:off x="4007774" y="642759"/>
            <a:ext cx="4850476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th-TH" sz="7200" b="1" dirty="0" smtClean="0">
                <a:solidFill>
                  <a:schemeClr val="accent4"/>
                </a:solidFill>
                <a:effectLst/>
                <a:latin typeface="kt_smarn" panose="02000000000000000000" pitchFamily="2" charset="0"/>
                <a:cs typeface="kt_smarn" panose="02000000000000000000" pitchFamily="2" charset="0"/>
              </a:rPr>
              <a:t>ขั้นตอนการทำงาน</a:t>
            </a:r>
          </a:p>
        </p:txBody>
      </p:sp>
    </p:spTree>
    <p:extLst>
      <p:ext uri="{BB962C8B-B14F-4D97-AF65-F5344CB8AC3E}">
        <p14:creationId xmlns:p14="http://schemas.microsoft.com/office/powerpoint/2010/main" val="2088337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08514" y="-7986748"/>
            <a:ext cx="25233085" cy="18377643"/>
          </a:xfrm>
          <a:prstGeom prst="rect">
            <a:avLst/>
          </a:prstGeom>
        </p:spPr>
      </p:pic>
      <p:pic>
        <p:nvPicPr>
          <p:cNvPr id="14" name="ตัวแทนเนื้อหา 1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8427" y="123188"/>
            <a:ext cx="2057400" cy="1234440"/>
          </a:xfrm>
        </p:spPr>
      </p:pic>
      <p:sp>
        <p:nvSpPr>
          <p:cNvPr id="5" name="กล่องข้อความ 4"/>
          <p:cNvSpPr txBox="1"/>
          <p:nvPr/>
        </p:nvSpPr>
        <p:spPr>
          <a:xfrm>
            <a:off x="4238625" y="278743"/>
            <a:ext cx="1857375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5400" b="1" dirty="0" smtClean="0">
                <a:ln/>
                <a:solidFill>
                  <a:schemeClr val="accent4"/>
                </a:solidFill>
                <a:latin typeface="Britannic Bold" panose="020B0903060703020204" pitchFamily="34" charset="0"/>
              </a:rPr>
              <a:t>CODE</a:t>
            </a:r>
            <a:endParaRPr lang="th-TH" sz="5400" b="1" dirty="0">
              <a:ln/>
              <a:solidFill>
                <a:schemeClr val="accent4"/>
              </a:solidFill>
              <a:latin typeface="Britannic Bold" panose="020B0903060703020204" pitchFamily="34" charset="0"/>
            </a:endParaRPr>
          </a:p>
        </p:txBody>
      </p:sp>
      <p:sp>
        <p:nvSpPr>
          <p:cNvPr id="7" name="สี่เหลี่ยมผืนผ้ามุมมน 6"/>
          <p:cNvSpPr/>
          <p:nvPr/>
        </p:nvSpPr>
        <p:spPr>
          <a:xfrm>
            <a:off x="733424" y="1110458"/>
            <a:ext cx="1304925" cy="57150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จองโต๊ะ</a:t>
            </a:r>
          </a:p>
        </p:txBody>
      </p:sp>
      <p:sp>
        <p:nvSpPr>
          <p:cNvPr id="8" name="สี่เหลี่ยมผืนผ้ามุมมน 7"/>
          <p:cNvSpPr/>
          <p:nvPr/>
        </p:nvSpPr>
        <p:spPr>
          <a:xfrm>
            <a:off x="733424" y="3593265"/>
            <a:ext cx="2457450" cy="57150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สั่งอาหารและเครื่องดื่ม</a:t>
            </a:r>
            <a:endParaRPr lang="th-TH" dirty="0"/>
          </a:p>
        </p:txBody>
      </p:sp>
      <p:sp>
        <p:nvSpPr>
          <p:cNvPr id="9" name="สี่เหลี่ยมผืนผ้า 8"/>
          <p:cNvSpPr/>
          <p:nvPr/>
        </p:nvSpPr>
        <p:spPr>
          <a:xfrm>
            <a:off x="733425" y="1845637"/>
            <a:ext cx="4286252" cy="1569660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2400" b="1" cap="none" spc="0" dirty="0" smtClean="0">
                <a:ln/>
                <a:solidFill>
                  <a:schemeClr val="accent4"/>
                </a:solidFill>
                <a:effectLst/>
              </a:rPr>
              <a:t>{	</a:t>
            </a:r>
          </a:p>
          <a:p>
            <a:r>
              <a:rPr lang="en-US" sz="2400" b="1" cap="none" spc="0" dirty="0" smtClean="0">
                <a:ln/>
                <a:solidFill>
                  <a:schemeClr val="accent4"/>
                </a:solidFill>
                <a:effectLst/>
              </a:rPr>
              <a:t>	Form2 f2 = new Form2();</a:t>
            </a:r>
          </a:p>
          <a:p>
            <a:r>
              <a:rPr lang="en-US" sz="2400" b="1" cap="none" spc="0" dirty="0" smtClean="0">
                <a:ln/>
                <a:solidFill>
                  <a:schemeClr val="accent4"/>
                </a:solidFill>
                <a:effectLst/>
              </a:rPr>
              <a:t>	f2.Show();</a:t>
            </a:r>
          </a:p>
          <a:p>
            <a:r>
              <a:rPr lang="en-US" sz="2400" b="1" cap="none" spc="0" dirty="0" smtClean="0">
                <a:ln/>
                <a:solidFill>
                  <a:schemeClr val="accent4"/>
                </a:solidFill>
                <a:effectLst/>
              </a:rPr>
              <a:t>}</a:t>
            </a:r>
            <a:endParaRPr lang="th-TH" sz="24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11" name="สี่เหลี่ยมผืนผ้า 10"/>
          <p:cNvSpPr/>
          <p:nvPr/>
        </p:nvSpPr>
        <p:spPr>
          <a:xfrm>
            <a:off x="738188" y="4386034"/>
            <a:ext cx="4281488" cy="1569660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2400" b="1" cap="none" spc="0" dirty="0" smtClean="0">
                <a:ln/>
                <a:solidFill>
                  <a:schemeClr val="accent4"/>
                </a:solidFill>
                <a:effectLst/>
              </a:rPr>
              <a:t>{</a:t>
            </a:r>
          </a:p>
          <a:p>
            <a:r>
              <a:rPr lang="en-US" sz="2400" b="1" cap="none" spc="0" dirty="0" smtClean="0">
                <a:ln/>
                <a:solidFill>
                  <a:schemeClr val="accent4"/>
                </a:solidFill>
                <a:effectLst/>
              </a:rPr>
              <a:t>	Form3 f2 = new Form3();</a:t>
            </a:r>
          </a:p>
          <a:p>
            <a:r>
              <a:rPr lang="en-US" sz="2400" b="1" cap="none" spc="0" dirty="0" smtClean="0">
                <a:ln/>
                <a:solidFill>
                  <a:schemeClr val="accent4"/>
                </a:solidFill>
                <a:effectLst/>
              </a:rPr>
              <a:t>	f2.Show();</a:t>
            </a:r>
          </a:p>
          <a:p>
            <a:r>
              <a:rPr lang="en-US" sz="2400" b="1" cap="none" spc="0" dirty="0" smtClean="0">
                <a:ln/>
                <a:solidFill>
                  <a:schemeClr val="accent4"/>
                </a:solidFill>
                <a:effectLst/>
              </a:rPr>
              <a:t>}</a:t>
            </a:r>
            <a:endParaRPr lang="th-TH" sz="24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12" name="สี่เหลี่ยมผืนผ้ามุมมน 11"/>
          <p:cNvSpPr/>
          <p:nvPr/>
        </p:nvSpPr>
        <p:spPr>
          <a:xfrm>
            <a:off x="6200776" y="1096170"/>
            <a:ext cx="1304925" cy="57150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ส่วนลด</a:t>
            </a:r>
          </a:p>
        </p:txBody>
      </p:sp>
      <p:sp>
        <p:nvSpPr>
          <p:cNvPr id="13" name="สี่เหลี่ยมผืนผ้า 12"/>
          <p:cNvSpPr/>
          <p:nvPr/>
        </p:nvSpPr>
        <p:spPr>
          <a:xfrm>
            <a:off x="6200776" y="1845637"/>
            <a:ext cx="5867399" cy="4708981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{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if(radioButton1.Checked)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{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	disc = </a:t>
            </a:r>
            <a:r>
              <a:rPr lang="en-US" sz="2000" b="1" cap="none" spc="0" dirty="0" err="1" smtClean="0">
                <a:ln/>
                <a:solidFill>
                  <a:schemeClr val="accent4"/>
                </a:solidFill>
                <a:effectLst/>
              </a:rPr>
              <a:t>alltotal</a:t>
            </a:r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 * 0;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	</a:t>
            </a:r>
            <a:r>
              <a:rPr lang="en-US" sz="2000" b="1" cap="none" spc="0" dirty="0" err="1" smtClean="0">
                <a:ln/>
                <a:solidFill>
                  <a:schemeClr val="accent4"/>
                </a:solidFill>
                <a:effectLst/>
              </a:rPr>
              <a:t>pricenet</a:t>
            </a:r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 = </a:t>
            </a:r>
            <a:r>
              <a:rPr lang="en-US" sz="2000" b="1" cap="none" spc="0" dirty="0" err="1" smtClean="0">
                <a:ln/>
                <a:solidFill>
                  <a:schemeClr val="accent4"/>
                </a:solidFill>
                <a:effectLst/>
              </a:rPr>
              <a:t>alltotal</a:t>
            </a:r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 - disc;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}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if (radioButton2.Checked)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{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	disc = </a:t>
            </a:r>
            <a:r>
              <a:rPr lang="en-US" sz="2000" b="1" cap="none" spc="0" dirty="0" err="1" smtClean="0">
                <a:ln/>
                <a:solidFill>
                  <a:schemeClr val="accent4"/>
                </a:solidFill>
                <a:effectLst/>
              </a:rPr>
              <a:t>alltotal</a:t>
            </a:r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 * 5 / 100;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	</a:t>
            </a:r>
            <a:r>
              <a:rPr lang="en-US" sz="2000" b="1" cap="none" spc="0" dirty="0" err="1" smtClean="0">
                <a:ln/>
                <a:solidFill>
                  <a:schemeClr val="accent4"/>
                </a:solidFill>
                <a:effectLst/>
              </a:rPr>
              <a:t>pricenet</a:t>
            </a:r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 = </a:t>
            </a:r>
            <a:r>
              <a:rPr lang="en-US" sz="2000" b="1" cap="none" spc="0" dirty="0" err="1" smtClean="0">
                <a:ln/>
                <a:solidFill>
                  <a:schemeClr val="accent4"/>
                </a:solidFill>
                <a:effectLst/>
              </a:rPr>
              <a:t>alltotal</a:t>
            </a:r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 - disc;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}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textBox8.Text = </a:t>
            </a:r>
            <a:r>
              <a:rPr lang="en-US" sz="2000" b="1" cap="none" spc="0" dirty="0" err="1" smtClean="0">
                <a:ln/>
                <a:solidFill>
                  <a:schemeClr val="accent4"/>
                </a:solidFill>
                <a:effectLst/>
              </a:rPr>
              <a:t>disc.ToString</a:t>
            </a:r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("#,##.00");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textBox22.Text = </a:t>
            </a:r>
            <a:r>
              <a:rPr lang="en-US" sz="2000" b="1" cap="none" spc="0" dirty="0" err="1" smtClean="0">
                <a:ln/>
                <a:solidFill>
                  <a:schemeClr val="accent4"/>
                </a:solidFill>
                <a:effectLst/>
              </a:rPr>
              <a:t>pricenet.ToString</a:t>
            </a:r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("#,##.00"); 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}</a:t>
            </a:r>
            <a:endParaRPr lang="th-TH" sz="2000" b="1" cap="none" spc="0" dirty="0">
              <a:ln/>
              <a:solidFill>
                <a:schemeClr val="accent4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11556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08514" y="-7986748"/>
            <a:ext cx="25233085" cy="18377643"/>
          </a:xfrm>
          <a:prstGeom prst="rect">
            <a:avLst/>
          </a:prstGeom>
        </p:spPr>
      </p:pic>
      <p:sp>
        <p:nvSpPr>
          <p:cNvPr id="5" name="กล่องข้อความ 4"/>
          <p:cNvSpPr txBox="1"/>
          <p:nvPr/>
        </p:nvSpPr>
        <p:spPr>
          <a:xfrm>
            <a:off x="3671886" y="154883"/>
            <a:ext cx="1857375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5400" b="1" dirty="0" smtClean="0">
                <a:ln/>
                <a:solidFill>
                  <a:schemeClr val="accent4"/>
                </a:solidFill>
                <a:latin typeface="Britannic Bold" panose="020B0903060703020204" pitchFamily="34" charset="0"/>
              </a:rPr>
              <a:t>CODE</a:t>
            </a:r>
            <a:endParaRPr lang="th-TH" sz="5400" b="1" dirty="0">
              <a:ln/>
              <a:solidFill>
                <a:schemeClr val="accent4"/>
              </a:solidFill>
              <a:latin typeface="Britannic Bold" panose="020B0903060703020204" pitchFamily="34" charset="0"/>
            </a:endParaRPr>
          </a:p>
        </p:txBody>
      </p:sp>
      <p:sp>
        <p:nvSpPr>
          <p:cNvPr id="7" name="สี่เหลี่ยมผืนผ้ามุมมน 6"/>
          <p:cNvSpPr/>
          <p:nvPr/>
        </p:nvSpPr>
        <p:spPr>
          <a:xfrm>
            <a:off x="361950" y="703198"/>
            <a:ext cx="1314450" cy="57150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เลือกสินค้า</a:t>
            </a:r>
            <a:endParaRPr lang="th-TH" dirty="0"/>
          </a:p>
        </p:txBody>
      </p:sp>
      <p:sp>
        <p:nvSpPr>
          <p:cNvPr id="8" name="สี่เหลี่ยมผืนผ้ามุมมน 7"/>
          <p:cNvSpPr/>
          <p:nvPr/>
        </p:nvSpPr>
        <p:spPr>
          <a:xfrm>
            <a:off x="6505574" y="692879"/>
            <a:ext cx="2276476" cy="57150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 err="1" smtClean="0"/>
              <a:t>สถานะการ</a:t>
            </a:r>
            <a:r>
              <a:rPr lang="th-TH" dirty="0" smtClean="0"/>
              <a:t>จองโต๊ะ</a:t>
            </a:r>
            <a:endParaRPr lang="th-TH" dirty="0"/>
          </a:p>
        </p:txBody>
      </p:sp>
      <p:sp>
        <p:nvSpPr>
          <p:cNvPr id="11" name="สี่เหลี่ยมผืนผ้า 10"/>
          <p:cNvSpPr/>
          <p:nvPr/>
        </p:nvSpPr>
        <p:spPr>
          <a:xfrm>
            <a:off x="371473" y="1481137"/>
            <a:ext cx="5724526" cy="4093428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{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if (checkBox1.Checked)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{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	numericUpDown1.Enabled = true;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	</a:t>
            </a:r>
            <a:r>
              <a:rPr lang="en-US" sz="2000" b="1" cap="none" spc="0" dirty="0" err="1" smtClean="0">
                <a:ln/>
                <a:solidFill>
                  <a:schemeClr val="accent4"/>
                </a:solidFill>
                <a:effectLst/>
              </a:rPr>
              <a:t>textBox</a:t>
            </a:r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... .Text = "</a:t>
            </a:r>
            <a:r>
              <a:rPr lang="th-TH" sz="2000" b="1" cap="none" spc="0" dirty="0" smtClean="0">
                <a:ln/>
                <a:solidFill>
                  <a:schemeClr val="accent4"/>
                </a:solidFill>
                <a:effectLst/>
              </a:rPr>
              <a:t>ใส่ชื่อเมนู";</a:t>
            </a:r>
          </a:p>
          <a:p>
            <a:r>
              <a:rPr lang="th-TH" sz="2000" b="1" cap="none" spc="0" dirty="0" smtClean="0">
                <a:ln/>
                <a:solidFill>
                  <a:schemeClr val="accent4"/>
                </a:solidFill>
                <a:effectLst/>
              </a:rPr>
              <a:t>	}</a:t>
            </a:r>
          </a:p>
          <a:p>
            <a:r>
              <a:rPr lang="th-TH" sz="2000" b="1" cap="none" spc="0" dirty="0" smtClean="0">
                <a:ln/>
                <a:solidFill>
                  <a:schemeClr val="accent4"/>
                </a:solidFill>
                <a:effectLst/>
              </a:rPr>
              <a:t>	</a:t>
            </a:r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else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{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	</a:t>
            </a:r>
            <a:r>
              <a:rPr lang="en-US" sz="2000" b="1" cap="none" spc="0" dirty="0" err="1" smtClean="0">
                <a:ln/>
                <a:solidFill>
                  <a:schemeClr val="accent4"/>
                </a:solidFill>
                <a:effectLst/>
              </a:rPr>
              <a:t>textBox</a:t>
            </a:r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... .Text = " ";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	numericUpDown1.Enabled = false;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	button1_Click(sender, e);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}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}</a:t>
            </a:r>
            <a:endParaRPr lang="th-TH" sz="20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12" name="สี่เหลี่ยมผืนผ้า 11"/>
          <p:cNvSpPr/>
          <p:nvPr/>
        </p:nvSpPr>
        <p:spPr>
          <a:xfrm>
            <a:off x="6505573" y="1381277"/>
            <a:ext cx="5553077" cy="1569660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1600" b="1" cap="none" spc="0" dirty="0" smtClean="0">
                <a:ln/>
                <a:solidFill>
                  <a:schemeClr val="accent4"/>
                </a:solidFill>
                <a:effectLst/>
              </a:rPr>
              <a:t>{</a:t>
            </a:r>
          </a:p>
          <a:p>
            <a:r>
              <a:rPr lang="en-US" sz="1600" b="1" cap="none" spc="0" dirty="0" smtClean="0">
                <a:ln/>
                <a:solidFill>
                  <a:schemeClr val="accent4"/>
                </a:solidFill>
                <a:effectLst/>
              </a:rPr>
              <a:t>	button1.BackColor = </a:t>
            </a:r>
            <a:r>
              <a:rPr lang="en-US" sz="1600" b="1" cap="none" spc="0" dirty="0" err="1" smtClean="0">
                <a:ln/>
                <a:solidFill>
                  <a:schemeClr val="accent4"/>
                </a:solidFill>
                <a:effectLst/>
              </a:rPr>
              <a:t>Color.LawnGreen</a:t>
            </a:r>
            <a:r>
              <a:rPr lang="en-US" sz="1600" b="1" cap="none" spc="0" dirty="0" smtClean="0">
                <a:ln/>
                <a:solidFill>
                  <a:schemeClr val="accent4"/>
                </a:solidFill>
                <a:effectLst/>
              </a:rPr>
              <a:t>;</a:t>
            </a:r>
            <a:endParaRPr lang="th-TH" sz="1600" b="1" cap="none" spc="0" dirty="0" smtClean="0">
              <a:ln/>
              <a:solidFill>
                <a:schemeClr val="accent4"/>
              </a:solidFill>
              <a:effectLst/>
            </a:endParaRPr>
          </a:p>
          <a:p>
            <a:r>
              <a:rPr lang="th-TH" sz="1600" b="1" cap="none" spc="0" dirty="0" smtClean="0">
                <a:ln/>
                <a:solidFill>
                  <a:schemeClr val="accent4"/>
                </a:solidFill>
                <a:effectLst/>
              </a:rPr>
              <a:t>	</a:t>
            </a:r>
            <a:r>
              <a:rPr lang="en-US" sz="1600" b="1" cap="none" spc="0" dirty="0" smtClean="0">
                <a:ln/>
                <a:solidFill>
                  <a:schemeClr val="accent4"/>
                </a:solidFill>
                <a:effectLst/>
              </a:rPr>
              <a:t>if (button1.BackColor == </a:t>
            </a:r>
            <a:r>
              <a:rPr lang="en-US" sz="1600" b="1" cap="none" spc="0" dirty="0" err="1" smtClean="0">
                <a:ln/>
                <a:solidFill>
                  <a:schemeClr val="accent4"/>
                </a:solidFill>
                <a:effectLst/>
              </a:rPr>
              <a:t>Color.LawnGreen</a:t>
            </a:r>
            <a:r>
              <a:rPr lang="en-US" sz="1600" b="1" cap="none" spc="0" dirty="0" smtClean="0">
                <a:ln/>
                <a:solidFill>
                  <a:schemeClr val="accent4"/>
                </a:solidFill>
                <a:effectLst/>
              </a:rPr>
              <a:t>)</a:t>
            </a:r>
          </a:p>
          <a:p>
            <a:r>
              <a:rPr lang="en-US" sz="1600" b="1" dirty="0">
                <a:ln/>
                <a:solidFill>
                  <a:schemeClr val="accent4"/>
                </a:solidFill>
              </a:rPr>
              <a:t>	</a:t>
            </a:r>
            <a:r>
              <a:rPr lang="en-US" sz="1600" b="1" dirty="0" smtClean="0">
                <a:ln/>
                <a:solidFill>
                  <a:schemeClr val="accent4"/>
                </a:solidFill>
              </a:rPr>
              <a:t>	</a:t>
            </a:r>
            <a:r>
              <a:rPr lang="en-US" sz="1600" b="1" cap="none" spc="0" dirty="0" err="1" smtClean="0">
                <a:ln/>
                <a:solidFill>
                  <a:schemeClr val="accent4"/>
                </a:solidFill>
                <a:effectLst/>
              </a:rPr>
              <a:t>grenn</a:t>
            </a:r>
            <a:r>
              <a:rPr lang="en-US" sz="1600" b="1" cap="none" spc="0" dirty="0" smtClean="0">
                <a:ln/>
                <a:solidFill>
                  <a:schemeClr val="accent4"/>
                </a:solidFill>
                <a:effectLst/>
              </a:rPr>
              <a:t>++;</a:t>
            </a:r>
            <a:endParaRPr lang="th-TH" sz="1600" b="1" cap="none" spc="0" dirty="0" smtClean="0">
              <a:ln/>
              <a:solidFill>
                <a:schemeClr val="accent4"/>
              </a:solidFill>
              <a:effectLst/>
            </a:endParaRPr>
          </a:p>
          <a:p>
            <a:r>
              <a:rPr lang="th-TH" sz="1600" b="1" cap="none" spc="0" dirty="0" smtClean="0">
                <a:ln/>
                <a:solidFill>
                  <a:schemeClr val="accent4"/>
                </a:solidFill>
                <a:effectLst/>
              </a:rPr>
              <a:t>	</a:t>
            </a:r>
            <a:r>
              <a:rPr lang="en-US" sz="1600" b="1" cap="none" spc="0" dirty="0" smtClean="0">
                <a:ln/>
                <a:solidFill>
                  <a:schemeClr val="accent4"/>
                </a:solidFill>
                <a:effectLst/>
              </a:rPr>
              <a:t>label7.Text = </a:t>
            </a:r>
            <a:r>
              <a:rPr lang="en-US" sz="1600" b="1" cap="none" spc="0" dirty="0" err="1" smtClean="0">
                <a:ln/>
                <a:solidFill>
                  <a:schemeClr val="accent4"/>
                </a:solidFill>
                <a:effectLst/>
              </a:rPr>
              <a:t>grenn.ToString</a:t>
            </a:r>
            <a:r>
              <a:rPr lang="en-US" sz="1600" b="1" cap="none" spc="0" dirty="0" smtClean="0">
                <a:ln/>
                <a:solidFill>
                  <a:schemeClr val="accent4"/>
                </a:solidFill>
                <a:effectLst/>
              </a:rPr>
              <a:t>();</a:t>
            </a:r>
          </a:p>
          <a:p>
            <a:r>
              <a:rPr lang="en-US" sz="1600" b="1" cap="none" spc="0" dirty="0" smtClean="0">
                <a:ln/>
                <a:solidFill>
                  <a:schemeClr val="accent4"/>
                </a:solidFill>
                <a:effectLst/>
              </a:rPr>
              <a:t>}</a:t>
            </a:r>
            <a:endParaRPr lang="th-TH" sz="16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14" name="สี่เหลี่ยมผืนผ้ามุมมน 13"/>
          <p:cNvSpPr/>
          <p:nvPr/>
        </p:nvSpPr>
        <p:spPr>
          <a:xfrm>
            <a:off x="6505573" y="3085747"/>
            <a:ext cx="2276476" cy="57150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Clear</a:t>
            </a:r>
            <a:endParaRPr lang="th-TH" dirty="0"/>
          </a:p>
        </p:txBody>
      </p:sp>
      <p:sp>
        <p:nvSpPr>
          <p:cNvPr id="15" name="สี่เหลี่ยมผืนผ้า 14"/>
          <p:cNvSpPr/>
          <p:nvPr/>
        </p:nvSpPr>
        <p:spPr>
          <a:xfrm>
            <a:off x="6505573" y="3779120"/>
            <a:ext cx="5553077" cy="2800767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{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textBox2.Clear();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textBox6.Clear();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textBox8.Clear();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textBox9.Clear();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numericUpDown1.Value = 0;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numericUpDown2.Value = 0;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numericUpDown3.Value = 0;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numericUpDown4.Value = 0;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numericUpDown5.Value = 0;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numericUpDown6.Value = 0;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numericUpDown7.Value = 0;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numericUpDown8.Value = 0;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checkBox1.Checked = false;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checkBox2.Checked = false;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checkBox3.Checked = false;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checkBox4.Checked = false;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checkBox5.Checked = false;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checkBox6.Checked = false;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checkBox7.Checked = false;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checkBox8.Checked = false;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}</a:t>
            </a:r>
            <a:endParaRPr lang="th-TH" sz="8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pic>
        <p:nvPicPr>
          <p:cNvPr id="18" name="ตัวแทนเนื้อหา 17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1262" y="83972"/>
            <a:ext cx="2162175" cy="1297305"/>
          </a:xfrm>
        </p:spPr>
      </p:pic>
    </p:spTree>
    <p:extLst>
      <p:ext uri="{BB962C8B-B14F-4D97-AF65-F5344CB8AC3E}">
        <p14:creationId xmlns:p14="http://schemas.microsoft.com/office/powerpoint/2010/main" val="1229669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08514" y="-7986748"/>
            <a:ext cx="25233085" cy="18377643"/>
          </a:xfrm>
          <a:prstGeom prst="rect">
            <a:avLst/>
          </a:prstGeom>
        </p:spPr>
      </p:pic>
      <p:sp>
        <p:nvSpPr>
          <p:cNvPr id="5" name="กล่องข้อความ 4"/>
          <p:cNvSpPr txBox="1"/>
          <p:nvPr/>
        </p:nvSpPr>
        <p:spPr>
          <a:xfrm>
            <a:off x="4086225" y="104576"/>
            <a:ext cx="1857375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5400" b="1" dirty="0" smtClean="0">
                <a:ln/>
                <a:solidFill>
                  <a:schemeClr val="accent4"/>
                </a:solidFill>
                <a:latin typeface="Britannic Bold" panose="020B0903060703020204" pitchFamily="34" charset="0"/>
              </a:rPr>
              <a:t>CODE</a:t>
            </a:r>
            <a:endParaRPr lang="th-TH" sz="5400" b="1" dirty="0">
              <a:ln/>
              <a:solidFill>
                <a:schemeClr val="accent4"/>
              </a:solidFill>
              <a:latin typeface="Britannic Bold" panose="020B0903060703020204" pitchFamily="34" charset="0"/>
            </a:endParaRPr>
          </a:p>
        </p:txBody>
      </p:sp>
      <p:sp>
        <p:nvSpPr>
          <p:cNvPr id="7" name="สี่เหลี่ยมผืนผ้ามุมมน 6"/>
          <p:cNvSpPr/>
          <p:nvPr/>
        </p:nvSpPr>
        <p:spPr>
          <a:xfrm>
            <a:off x="361949" y="703198"/>
            <a:ext cx="1762125" cy="57150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ลงชื่อเข้าใช้งาน</a:t>
            </a:r>
            <a:endParaRPr lang="th-TH" dirty="0"/>
          </a:p>
        </p:txBody>
      </p:sp>
      <p:sp>
        <p:nvSpPr>
          <p:cNvPr id="12" name="สี่เหลี่ยมผืนผ้า 11"/>
          <p:cNvSpPr/>
          <p:nvPr/>
        </p:nvSpPr>
        <p:spPr>
          <a:xfrm>
            <a:off x="361950" y="1390802"/>
            <a:ext cx="5581650" cy="5262979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if (textBox.Text == "")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{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	MessageBox.Show("</a:t>
            </a:r>
            <a:r>
              <a:rPr lang="th-TH" sz="1400" b="1" cap="none" spc="0" dirty="0" smtClean="0">
                <a:ln/>
                <a:solidFill>
                  <a:schemeClr val="accent4"/>
                </a:solidFill>
                <a:effectLst/>
              </a:rPr>
              <a:t>กรุณากรอก  </a:t>
            </a:r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Username");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	textBox1.Focus();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}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else if (textBox2.Text == "")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{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	MessageBox.Show("</a:t>
            </a:r>
            <a:r>
              <a:rPr lang="th-TH" sz="1400" b="1" cap="none" spc="0" dirty="0" smtClean="0">
                <a:ln/>
                <a:solidFill>
                  <a:schemeClr val="accent4"/>
                </a:solidFill>
                <a:effectLst/>
              </a:rPr>
              <a:t>กรุณากรอก </a:t>
            </a:r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Password");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	textBox2.Focus();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}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	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else if (textBox1.Text != "</a:t>
            </a:r>
            <a:r>
              <a:rPr lang="th-TH" sz="1400" b="1" cap="none" spc="0" dirty="0" smtClean="0">
                <a:ln/>
                <a:solidFill>
                  <a:schemeClr val="accent4"/>
                </a:solidFill>
                <a:effectLst/>
              </a:rPr>
              <a:t>แล้วแต่จะตั้ง </a:t>
            </a:r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USer </a:t>
            </a:r>
            <a:r>
              <a:rPr lang="th-TH" sz="1400" b="1" cap="none" spc="0" dirty="0" smtClean="0">
                <a:ln/>
                <a:solidFill>
                  <a:schemeClr val="accent4"/>
                </a:solidFill>
                <a:effectLst/>
              </a:rPr>
              <a:t>อะไรก็ได้" || </a:t>
            </a:r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textBox2.Text != "Pass</a:t>
            </a:r>
            <a:r>
              <a:rPr lang="th-TH" sz="1400" b="1" cap="none" spc="0" dirty="0" smtClean="0">
                <a:ln/>
                <a:solidFill>
                  <a:schemeClr val="accent4"/>
                </a:solidFill>
                <a:effectLst/>
              </a:rPr>
              <a:t>อะไรก็ได้")</a:t>
            </a:r>
          </a:p>
          <a:p>
            <a:r>
              <a:rPr lang="th-TH" sz="1400" b="1" cap="none" spc="0" dirty="0" smtClean="0">
                <a:ln/>
                <a:solidFill>
                  <a:schemeClr val="accent4"/>
                </a:solidFill>
                <a:effectLst/>
              </a:rPr>
              <a:t>{</a:t>
            </a:r>
          </a:p>
          <a:p>
            <a:r>
              <a:rPr lang="th-TH" sz="1400" b="1" cap="none" spc="0" dirty="0" smtClean="0">
                <a:ln/>
                <a:solidFill>
                  <a:schemeClr val="accent4"/>
                </a:solidFill>
                <a:effectLst/>
              </a:rPr>
              <a:t>	</a:t>
            </a:r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messageBox.Show("</a:t>
            </a:r>
            <a:r>
              <a:rPr lang="th-TH" sz="1400" b="1" cap="none" spc="0" dirty="0" smtClean="0">
                <a:ln/>
                <a:solidFill>
                  <a:schemeClr val="accent4"/>
                </a:solidFill>
                <a:effectLst/>
              </a:rPr>
              <a:t>กรุณาใส่ </a:t>
            </a:r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Username </a:t>
            </a:r>
            <a:r>
              <a:rPr lang="th-TH" sz="1400" b="1" cap="none" spc="0" dirty="0" smtClean="0">
                <a:ln/>
                <a:solidFill>
                  <a:schemeClr val="accent4"/>
                </a:solidFill>
                <a:effectLst/>
              </a:rPr>
              <a:t>และ </a:t>
            </a:r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Password </a:t>
            </a:r>
            <a:r>
              <a:rPr lang="th-TH" sz="1400" b="1" cap="none" spc="0" dirty="0" smtClean="0">
                <a:ln/>
                <a:solidFill>
                  <a:schemeClr val="accent4"/>
                </a:solidFill>
                <a:effectLst/>
              </a:rPr>
              <a:t>ให้ถูกต้อง");</a:t>
            </a:r>
          </a:p>
          <a:p>
            <a:r>
              <a:rPr lang="th-TH" sz="1400" b="1" cap="none" spc="0" dirty="0" smtClean="0">
                <a:ln/>
                <a:solidFill>
                  <a:schemeClr val="accent4"/>
                </a:solidFill>
                <a:effectLst/>
              </a:rPr>
              <a:t>	</a:t>
            </a:r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textBox2.Focus();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	textBox2.SelectAll();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}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else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{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	this.Mide();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	MDIParent1 f2 = new MDIParent1();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	f2.Show();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}</a:t>
            </a:r>
          </a:p>
        </p:txBody>
      </p:sp>
      <p:sp>
        <p:nvSpPr>
          <p:cNvPr id="14" name="สี่เหลี่ยมผืนผ้ามุมมน 13"/>
          <p:cNvSpPr/>
          <p:nvPr/>
        </p:nvSpPr>
        <p:spPr>
          <a:xfrm>
            <a:off x="6324600" y="703197"/>
            <a:ext cx="1581151" cy="57150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ปุ่มชำระเงิน</a:t>
            </a:r>
            <a:endParaRPr lang="th-TH" dirty="0"/>
          </a:p>
        </p:txBody>
      </p:sp>
      <p:sp>
        <p:nvSpPr>
          <p:cNvPr id="15" name="สี่เหลี่ยมผืนผ้า 14"/>
          <p:cNvSpPr/>
          <p:nvPr/>
        </p:nvSpPr>
        <p:spPr>
          <a:xfrm>
            <a:off x="6324599" y="1474183"/>
            <a:ext cx="5772150" cy="954107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{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	if (e.KeyCode == Keys.Enter)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	button1_Click_1(sender, e);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}</a:t>
            </a:r>
          </a:p>
        </p:txBody>
      </p:sp>
      <p:pic>
        <p:nvPicPr>
          <p:cNvPr id="9" name="รูปภาพ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2481" y="53917"/>
            <a:ext cx="2164268" cy="129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318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02547" y="-10005840"/>
            <a:ext cx="21153225" cy="2062266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6" name="สี่เหลี่ยมผืนผ้า 5"/>
          <p:cNvSpPr/>
          <p:nvPr/>
        </p:nvSpPr>
        <p:spPr>
          <a:xfrm>
            <a:off x="488004" y="1981268"/>
            <a:ext cx="11215992" cy="11990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วงรี 6"/>
          <p:cNvSpPr/>
          <p:nvPr/>
        </p:nvSpPr>
        <p:spPr>
          <a:xfrm>
            <a:off x="1154347" y="1919625"/>
            <a:ext cx="243191" cy="243191"/>
          </a:xfrm>
          <a:prstGeom prst="ellipse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8" name="รูปภาพ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2873" y="1919625"/>
            <a:ext cx="249958" cy="249958"/>
          </a:xfrm>
          <a:prstGeom prst="rect">
            <a:avLst/>
          </a:prstGeom>
        </p:spPr>
      </p:pic>
      <p:pic>
        <p:nvPicPr>
          <p:cNvPr id="9" name="รูปภาพ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0864" y="1919625"/>
            <a:ext cx="249958" cy="249958"/>
          </a:xfrm>
          <a:prstGeom prst="rect">
            <a:avLst/>
          </a:prstGeom>
        </p:spPr>
      </p:pic>
      <p:pic>
        <p:nvPicPr>
          <p:cNvPr id="10" name="รูปภาพ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6157" y="1919625"/>
            <a:ext cx="249958" cy="249958"/>
          </a:xfrm>
          <a:prstGeom prst="rect">
            <a:avLst/>
          </a:prstGeom>
        </p:spPr>
      </p:pic>
      <p:sp>
        <p:nvSpPr>
          <p:cNvPr id="12" name="สี่เหลี่ยมผืนผ้า 11"/>
          <p:cNvSpPr/>
          <p:nvPr/>
        </p:nvSpPr>
        <p:spPr>
          <a:xfrm>
            <a:off x="1257552" y="1980721"/>
            <a:ext cx="45719" cy="171365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13" name="รูปภาพ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6514" y="1981254"/>
            <a:ext cx="42676" cy="1713124"/>
          </a:xfrm>
          <a:prstGeom prst="rect">
            <a:avLst/>
          </a:prstGeom>
        </p:spPr>
      </p:pic>
      <p:pic>
        <p:nvPicPr>
          <p:cNvPr id="14" name="รูปภาพ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2300" y="1981254"/>
            <a:ext cx="42676" cy="1713124"/>
          </a:xfrm>
          <a:prstGeom prst="rect">
            <a:avLst/>
          </a:prstGeom>
        </p:spPr>
      </p:pic>
      <p:pic>
        <p:nvPicPr>
          <p:cNvPr id="15" name="รูปภาพ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1078" y="1981254"/>
            <a:ext cx="42676" cy="1713124"/>
          </a:xfrm>
          <a:prstGeom prst="rect">
            <a:avLst/>
          </a:prstGeom>
        </p:spPr>
      </p:pic>
      <p:sp>
        <p:nvSpPr>
          <p:cNvPr id="16" name="กล่องข้อความ 15"/>
          <p:cNvSpPr txBox="1"/>
          <p:nvPr/>
        </p:nvSpPr>
        <p:spPr>
          <a:xfrm>
            <a:off x="3842425" y="120755"/>
            <a:ext cx="4834978" cy="92333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th-TH" sz="5400" b="1" dirty="0" smtClean="0">
                <a:ln/>
                <a:solidFill>
                  <a:schemeClr val="accent4"/>
                </a:solidFill>
                <a:latin typeface="kt_smarn" panose="02000000000000000000" pitchFamily="2" charset="0"/>
                <a:cs typeface="kt_smarn" panose="02000000000000000000" pitchFamily="2" charset="0"/>
              </a:rPr>
              <a:t>ปัญหาที่พบในการ</a:t>
            </a:r>
            <a:r>
              <a:rPr lang="th-TH" sz="5400" b="1" dirty="0" smtClean="0">
                <a:solidFill>
                  <a:schemeClr val="accent4"/>
                </a:solidFill>
                <a:latin typeface="kt_smarn" panose="02000000000000000000" pitchFamily="2" charset="0"/>
                <a:cs typeface="kt_smarn" panose="02000000000000000000" pitchFamily="2" charset="0"/>
              </a:rPr>
              <a:t>ทำงาน</a:t>
            </a:r>
            <a:endParaRPr lang="th-TH" sz="5400" b="1" dirty="0">
              <a:solidFill>
                <a:schemeClr val="accent4"/>
              </a:solidFill>
              <a:latin typeface="kt_smarn" panose="02000000000000000000" pitchFamily="2" charset="0"/>
              <a:cs typeface="kt_smarn" panose="02000000000000000000" pitchFamily="2" charset="0"/>
            </a:endParaRPr>
          </a:p>
        </p:txBody>
      </p:sp>
      <p:sp>
        <p:nvSpPr>
          <p:cNvPr id="17" name="สี่เหลี่ยมผืนผ้า 16"/>
          <p:cNvSpPr/>
          <p:nvPr/>
        </p:nvSpPr>
        <p:spPr>
          <a:xfrm>
            <a:off x="148338" y="3692836"/>
            <a:ext cx="2327364" cy="954107"/>
          </a:xfrm>
          <a:prstGeom prst="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th-TH" dirty="0" smtClean="0">
                <a:ln w="0"/>
                <a:solidFill>
                  <a:schemeClr val="accent4">
                    <a:lumMod val="75000"/>
                  </a:schemeClr>
                </a:solidFill>
              </a:rPr>
              <a:t>จัดแจงงานไม่เป็นไปตามระบบที่วางไว้</a:t>
            </a:r>
            <a:endParaRPr lang="th-TH" dirty="0">
              <a:ln w="0"/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1" name="สี่เหลี่ยมผืนผ้า 20"/>
          <p:cNvSpPr/>
          <p:nvPr/>
        </p:nvSpPr>
        <p:spPr>
          <a:xfrm>
            <a:off x="3053478" y="3679260"/>
            <a:ext cx="2327364" cy="954107"/>
          </a:xfrm>
          <a:prstGeom prst="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dirty="0" smtClean="0">
                <a:ln w="0"/>
                <a:solidFill>
                  <a:schemeClr val="accent4">
                    <a:lumMod val="75000"/>
                  </a:schemeClr>
                </a:solidFill>
              </a:rPr>
              <a:t>Form</a:t>
            </a:r>
            <a:r>
              <a:rPr lang="th-TH" dirty="0" smtClean="0">
                <a:ln w="0"/>
                <a:solidFill>
                  <a:schemeClr val="accent4">
                    <a:lumMod val="75000"/>
                  </a:schemeClr>
                </a:solidFill>
              </a:rPr>
              <a:t> ไม่ตรงกับโค๊ดที่ตั้งไว้</a:t>
            </a:r>
            <a:endParaRPr lang="th-TH" dirty="0">
              <a:ln w="0"/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2" name="สี่เหลี่ยมผืนผ้า 21"/>
          <p:cNvSpPr/>
          <p:nvPr/>
        </p:nvSpPr>
        <p:spPr>
          <a:xfrm>
            <a:off x="5958618" y="3692835"/>
            <a:ext cx="2327364" cy="523220"/>
          </a:xfrm>
          <a:prstGeom prst="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th-TH" dirty="0" smtClean="0">
                <a:ln w="0"/>
                <a:solidFill>
                  <a:schemeClr val="accent4">
                    <a:lumMod val="75000"/>
                  </a:schemeClr>
                </a:solidFill>
              </a:rPr>
              <a:t>โค๊ด</a:t>
            </a:r>
            <a:r>
              <a:rPr lang="en-US" dirty="0" smtClean="0">
                <a:ln w="0"/>
                <a:solidFill>
                  <a:schemeClr val="accent4">
                    <a:lumMod val="75000"/>
                  </a:schemeClr>
                </a:solidFill>
              </a:rPr>
              <a:t>Error</a:t>
            </a:r>
            <a:r>
              <a:rPr lang="th-TH" dirty="0" smtClean="0">
                <a:ln w="0"/>
                <a:solidFill>
                  <a:schemeClr val="accent4">
                    <a:lumMod val="75000"/>
                  </a:schemeClr>
                </a:solidFill>
              </a:rPr>
              <a:t>มีปัญหา</a:t>
            </a:r>
            <a:endParaRPr lang="th-TH" dirty="0">
              <a:ln w="0"/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3" name="สี่เหลี่ยมผืนผ้า 22"/>
          <p:cNvSpPr/>
          <p:nvPr/>
        </p:nvSpPr>
        <p:spPr>
          <a:xfrm>
            <a:off x="8863758" y="3698984"/>
            <a:ext cx="2327364" cy="954107"/>
          </a:xfrm>
          <a:prstGeom prst="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th-TH" dirty="0" smtClean="0">
                <a:ln w="0"/>
                <a:solidFill>
                  <a:schemeClr val="accent4">
                    <a:lumMod val="75000"/>
                  </a:schemeClr>
                </a:solidFill>
              </a:rPr>
              <a:t>น้ำอัดลมหกใส่คีย์บอร์ด</a:t>
            </a:r>
            <a:endParaRPr lang="th-TH" dirty="0">
              <a:ln w="0"/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098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6716" y="-4736928"/>
            <a:ext cx="16889262" cy="11529667"/>
          </a:xfrm>
          <a:prstGeom prst="rect">
            <a:avLst/>
          </a:prstGeom>
        </p:spPr>
      </p:pic>
      <p:pic>
        <p:nvPicPr>
          <p:cNvPr id="5" name="ตัวแทนเนื้อหา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254125"/>
            <a:ext cx="3651052" cy="4868070"/>
          </a:xfrm>
        </p:spPr>
      </p:pic>
      <p:pic>
        <p:nvPicPr>
          <p:cNvPr id="6" name="รูปภาพ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783" y="1254125"/>
            <a:ext cx="3651053" cy="4868070"/>
          </a:xfrm>
          <a:prstGeom prst="rect">
            <a:avLst/>
          </a:prstGeom>
        </p:spPr>
      </p:pic>
      <p:sp>
        <p:nvSpPr>
          <p:cNvPr id="7" name="สี่เหลี่ยมผืนผ้า 6"/>
          <p:cNvSpPr/>
          <p:nvPr/>
        </p:nvSpPr>
        <p:spPr>
          <a:xfrm>
            <a:off x="3924572" y="121916"/>
            <a:ext cx="43428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th-TH" sz="5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kt_smarn" panose="02000000000000000000" pitchFamily="2" charset="0"/>
                <a:cs typeface="kt_smarn" panose="02000000000000000000" pitchFamily="2" charset="0"/>
              </a:rPr>
              <a:t>การต่อยอดในอนาคต</a:t>
            </a:r>
            <a:endParaRPr lang="th-TH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kt_smarn" panose="02000000000000000000" pitchFamily="2" charset="0"/>
              <a:cs typeface="kt_smar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6376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133</Words>
  <Application>Microsoft Office PowerPoint</Application>
  <PresentationFormat>แบบจอกว้าง</PresentationFormat>
  <Paragraphs>121</Paragraphs>
  <Slides>11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10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11</vt:i4>
      </vt:variant>
    </vt:vector>
  </HeadingPairs>
  <TitlesOfParts>
    <vt:vector size="22" baseType="lpstr">
      <vt:lpstr>Calibri Light</vt:lpstr>
      <vt:lpstr>Cordia New</vt:lpstr>
      <vt:lpstr>4805KwangMD_Influenza</vt:lpstr>
      <vt:lpstr>kt_smarn</vt:lpstr>
      <vt:lpstr>Angsana New</vt:lpstr>
      <vt:lpstr>#TS  Rajabhat 55</vt:lpstr>
      <vt:lpstr>Calibri</vt:lpstr>
      <vt:lpstr>DB Ozone X</vt:lpstr>
      <vt:lpstr>Arial</vt:lpstr>
      <vt:lpstr>Britannic Bold</vt:lpstr>
      <vt:lpstr>ธีมของ Office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Thitinan Noyarach</dc:creator>
  <cp:lastModifiedBy>Thitinan Noyarach</cp:lastModifiedBy>
  <cp:revision>27</cp:revision>
  <dcterms:created xsi:type="dcterms:W3CDTF">2020-03-15T14:57:33Z</dcterms:created>
  <dcterms:modified xsi:type="dcterms:W3CDTF">2020-04-19T14:03:25Z</dcterms:modified>
</cp:coreProperties>
</file>

<file path=docProps/thumbnail.jpeg>
</file>